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slide" Target="slides/slide50.xml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56" Type="http://schemas.openxmlformats.org/officeDocument/2006/relationships/slide" Target="slides/slide5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b9039c0d0f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2b9039c0d0f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b9039c0d0f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2b9039c0d0f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b9039c0d0f_0_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2b9039c0d0f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b9039c0d0f_0_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2b9039c0d0f_0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b931f014c4_1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2b931f014c4_1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2b931f014c4_1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2b931f014c4_1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b931f014c4_1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2b931f014c4_1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b9039c0d0f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2b9039c0d0f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2b9039c0d0f_0_1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2b9039c0d0f_0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b931f014c4_1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2b931f014c4_1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6c1287a3c6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26c1287a3c6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b9039c0d0f_0_1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2b9039c0d0f_0_1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b931f014c4_1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2b931f014c4_1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b9039c0d0f_0_1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2b9039c0d0f_0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2b9039c0d0f_0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2b9039c0d0f_0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2b9039c0d0f_0_1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2b9039c0d0f_0_1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2b9039c0d0f_0_1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2b9039c0d0f_0_1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2b9039c0d0f_0_1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2b9039c0d0f_0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2bd0179f003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2bd0179f003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2b94d53cdf4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2b94d53cdf4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2b94d53cdf4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2b94d53cdf4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2b9039c0d0f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2b9039c0d0f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2b94d53cdf4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2b94d53cdf4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2b94d53cdf4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2b94d53cdf4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2b94d53cdf4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2b94d53cdf4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2b94d53cdf4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2b94d53cdf4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2b94d53cdf4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2b94d53cdf4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Experienced this while in the Netherlands</a:t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2b94d53cdf4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2b94d53cdf4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2be35a3466a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2be35a3466a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2b94d53cdf4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2b94d53cdf4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2b94d53cdf4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2b94d53cdf4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2b94d53cdf4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2b94d53cdf4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b9039c0d0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2b9039c0d0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“us” is the origin of our 360 degree circle</a:t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2be35a3466a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2be35a3466a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2b94d53cdf4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2b94d53cdf4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2b94d53cdf4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2b94d53cdf4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2b94d53cdf4_0_1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2b94d53cdf4_0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2b94d53cdf4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Google Shape;345;g2b94d53cdf4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2bd0179f00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2bd0179f00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2bd0179f003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Google Shape;360;g2bd0179f003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2be35a3466a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2be35a3466a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2be35a3466a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2be35a3466a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2bd0179f003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" name="Google Shape;385;g2bd0179f003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b9039c0d0f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2b9039c0d0f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2bd0179f003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" name="Google Shape;392;g2bd0179f003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2be35a3466a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" name="Google Shape;399;g2be35a3466a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b9039c0d0f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2b9039c0d0f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b9039c0d0f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2b9039c0d0f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b9039c0d0f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2b9039c0d0f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b9039c0d0f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2b9039c0d0f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Relationship Id="rId4" Type="http://schemas.openxmlformats.org/officeDocument/2006/relationships/image" Target="../media/image6.png"/><Relationship Id="rId5" Type="http://schemas.openxmlformats.org/officeDocument/2006/relationships/image" Target="../media/image2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://drive.google.com/file/d/1ZxZW1v3R-GK_f6EcHSjPPm9KxE4y4Yzm/view" TargetMode="External"/><Relationship Id="rId4" Type="http://schemas.openxmlformats.org/officeDocument/2006/relationships/image" Target="../media/image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8.gif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7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9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5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1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1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6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wwv.mcodes.org/" TargetMode="External"/><Relationship Id="rId4" Type="http://schemas.openxmlformats.org/officeDocument/2006/relationships/image" Target="../media/image3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Relationship Id="rId4" Type="http://schemas.openxmlformats.org/officeDocument/2006/relationships/image" Target="../media/image18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0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1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7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6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9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hyperlink" Target="https://bymuno.com/post/rollback" TargetMode="External"/><Relationship Id="rId4" Type="http://schemas.openxmlformats.org/officeDocument/2006/relationships/image" Target="../media/image22.gif"/><Relationship Id="rId5" Type="http://schemas.openxmlformats.org/officeDocument/2006/relationships/image" Target="../media/image14.gif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25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41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23.png"/><Relationship Id="rId4" Type="http://schemas.openxmlformats.org/officeDocument/2006/relationships/image" Target="../media/image1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40.gif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24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42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29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44.png"/><Relationship Id="rId4" Type="http://schemas.openxmlformats.org/officeDocument/2006/relationships/image" Target="../media/image47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28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27.png"/><Relationship Id="rId4" Type="http://schemas.openxmlformats.org/officeDocument/2006/relationships/image" Target="../media/image30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48.png"/><Relationship Id="rId4" Type="http://schemas.openxmlformats.org/officeDocument/2006/relationships/image" Target="../media/image37.png"/><Relationship Id="rId5" Type="http://schemas.openxmlformats.org/officeDocument/2006/relationships/image" Target="../media/image36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3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6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49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4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" y="-517825"/>
            <a:ext cx="9264200" cy="6179149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>
            <p:ph type="ctrTitle"/>
          </p:nvPr>
        </p:nvSpPr>
        <p:spPr>
          <a:xfrm>
            <a:off x="1651075" y="2053350"/>
            <a:ext cx="2852100" cy="1036800"/>
          </a:xfrm>
          <a:prstGeom prst="rect">
            <a:avLst/>
          </a:prstGeom>
          <a:solidFill>
            <a:srgbClr val="FFFFFF">
              <a:alpha val="46360"/>
            </a:srgbClr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</a:t>
            </a:r>
            <a:endParaRPr/>
          </a:p>
        </p:txBody>
      </p:sp>
      <p:sp>
        <p:nvSpPr>
          <p:cNvPr id="56" name="Google Shape;56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654875"/>
            <a:ext cx="3436526" cy="2488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3436526" cy="2547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66475" y="526275"/>
            <a:ext cx="5577524" cy="4090949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22"/>
          <p:cNvSpPr txBox="1"/>
          <p:nvPr/>
        </p:nvSpPr>
        <p:spPr>
          <a:xfrm>
            <a:off x="3566475" y="4617225"/>
            <a:ext cx="5416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Ethiopia, Nepal, Iran and Afghanistan do not follow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Babylonian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Administrative calendar: Same size months, corrects for lunar shift with linear interpolation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Lunisolar calendar: Variable size months, follows lunar cycle, follows solar cycle through Cycle of Meton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Egyptian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Same size months, does not correct for lunar shift, slips through Sothic cycle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Julian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Variable size months, roughly follows lunar cycle, has leap day every 4 years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Gregorian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Variable size months, roughly follows lunar cycle, specific equation for leap day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Clocks</a:t>
            </a:r>
            <a:endParaRPr/>
          </a:p>
        </p:txBody>
      </p:sp>
      <p:sp>
        <p:nvSpPr>
          <p:cNvPr id="128" name="Google Shape;128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Once again, the catholic church steps in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Prayer times were important to the church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Earliest recorded</a:t>
            </a:r>
            <a:r>
              <a:rPr lang="en"/>
              <a:t> weight-driven mechanical clock installed in 1283 at Dunstable Priory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Time indicated by striking a bell, so machine was named clocca (latin word for bell)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Escapment, the device that controlled the wheels' rotation and transmitted the power required to maintain the motion of the oscillator, considered revolutionary aspect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Inventor not known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When do hours start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Italian: Sunset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Babylonian: Sunrise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Astronomical: Midday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Great clock: Midnight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French: Midnight with 2 12 hour periods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French system won in the US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Pendulum Clock</a:t>
            </a:r>
            <a:endParaRPr/>
          </a:p>
        </p:txBody>
      </p:sp>
      <p:sp>
        <p:nvSpPr>
          <p:cNvPr id="140" name="Google Shape;140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Minutes and seconds could not be accurately determined on old clocks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Introduced by Christiaan Huygens in 1656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Improved drift from 15 minutes per day to 15 seconds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47" name="Google Shape;147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Early pendulum clock in the Zaandam Time Museum</a:t>
            </a:r>
            <a:endParaRPr/>
          </a:p>
        </p:txBody>
      </p:sp>
      <p:sp>
        <p:nvSpPr>
          <p:cNvPr id="153" name="Google Shape;153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54" name="Google Shape;154;p28" title="VID_20231120_155015_00_076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64750" y="1152475"/>
            <a:ext cx="5414500" cy="4060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Greenwich</a:t>
            </a:r>
            <a:endParaRPr/>
          </a:p>
        </p:txBody>
      </p:sp>
      <p:sp>
        <p:nvSpPr>
          <p:cNvPr id="160" name="Google Shape;160;p29"/>
          <p:cNvSpPr txBox="1"/>
          <p:nvPr>
            <p:ph idx="1" type="body"/>
          </p:nvPr>
        </p:nvSpPr>
        <p:spPr>
          <a:xfrm>
            <a:off x="311700" y="1152475"/>
            <a:ext cx="42603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Royal Greenwich Observatory founded in 1675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Time initially found from </a:t>
            </a:r>
            <a:r>
              <a:rPr lang="en"/>
              <a:t>monitoring</a:t>
            </a:r>
            <a:r>
              <a:rPr lang="en"/>
              <a:t> the sun, “Double Altitude” method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Accurate to 5 seconds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Edmond Halley obtained the first transit telescope in 1721</a:t>
            </a:r>
            <a:endParaRPr/>
          </a:p>
        </p:txBody>
      </p:sp>
      <p:pic>
        <p:nvPicPr>
          <p:cNvPr id="161" name="Google Shape;161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05576" y="119175"/>
            <a:ext cx="3364300" cy="4905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68" name="Google Shape;168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6288" y="288325"/>
            <a:ext cx="7611417" cy="4566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Visiting the Greenwich observatory</a:t>
            </a:r>
            <a:endParaRPr/>
          </a:p>
        </p:txBody>
      </p:sp>
      <p:sp>
        <p:nvSpPr>
          <p:cNvPr id="174" name="Google Shape;174;p3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75" name="Google Shape;175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0701" y="1191825"/>
            <a:ext cx="7182600" cy="4040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Overview</a:t>
            </a:r>
            <a:endParaRPr/>
          </a:p>
        </p:txBody>
      </p:sp>
      <p:sp>
        <p:nvSpPr>
          <p:cNvPr id="62" name="Google Shape;62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425450" lvl="0" marL="457200" rtl="0" algn="l">
              <a:spcBef>
                <a:spcPts val="0"/>
              </a:spcBef>
              <a:spcAft>
                <a:spcPts val="0"/>
              </a:spcAft>
              <a:buSzPts val="3100"/>
              <a:buChar char="●"/>
            </a:pPr>
            <a:r>
              <a:rPr lang="en" sz="3100"/>
              <a:t>How did humans initially track time, and using which physical constant(s)?</a:t>
            </a:r>
            <a:endParaRPr sz="3100"/>
          </a:p>
          <a:p>
            <a:pPr indent="-425450" lvl="0" marL="457200" rtl="0" algn="l">
              <a:spcBef>
                <a:spcPts val="0"/>
              </a:spcBef>
              <a:spcAft>
                <a:spcPts val="0"/>
              </a:spcAft>
              <a:buSzPts val="3100"/>
              <a:buChar char="●"/>
            </a:pPr>
            <a:r>
              <a:rPr lang="en" sz="3100"/>
              <a:t>How did humans correct for inaccuracies without confusion?</a:t>
            </a:r>
            <a:endParaRPr sz="3100"/>
          </a:p>
          <a:p>
            <a:pPr indent="-425450" lvl="0" marL="457200" rtl="0" algn="l">
              <a:spcBef>
                <a:spcPts val="0"/>
              </a:spcBef>
              <a:spcAft>
                <a:spcPts val="0"/>
              </a:spcAft>
              <a:buSzPts val="3100"/>
              <a:buChar char="●"/>
            </a:pPr>
            <a:r>
              <a:rPr lang="en" sz="3100"/>
              <a:t>How did technology increase accuracy?</a:t>
            </a:r>
            <a:endParaRPr sz="3100"/>
          </a:p>
          <a:p>
            <a:pPr indent="-425450" lvl="0" marL="457200" rtl="0" algn="l">
              <a:spcBef>
                <a:spcPts val="0"/>
              </a:spcBef>
              <a:spcAft>
                <a:spcPts val="0"/>
              </a:spcAft>
              <a:buSzPts val="3100"/>
              <a:buChar char="●"/>
            </a:pPr>
            <a:r>
              <a:rPr lang="en" sz="3100"/>
              <a:t>How does software interact with time?</a:t>
            </a:r>
            <a:endParaRPr sz="31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Greenwich</a:t>
            </a:r>
            <a:endParaRPr/>
          </a:p>
        </p:txBody>
      </p:sp>
      <p:sp>
        <p:nvSpPr>
          <p:cNvPr id="181" name="Google Shape;181;p3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Ball falls at specific time each day, to signal to ships in the Thames what the time is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Ruth Belville brings the time to London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3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88" name="Google Shape;188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Railroad Timekeeping</a:t>
            </a:r>
            <a:endParaRPr/>
          </a:p>
        </p:txBody>
      </p:sp>
      <p:sp>
        <p:nvSpPr>
          <p:cNvPr id="194" name="Google Shape;194;p34"/>
          <p:cNvSpPr txBox="1"/>
          <p:nvPr>
            <p:ph idx="1" type="body"/>
          </p:nvPr>
        </p:nvSpPr>
        <p:spPr>
          <a:xfrm>
            <a:off x="311700" y="1152475"/>
            <a:ext cx="42603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Originally time was </a:t>
            </a:r>
            <a:r>
              <a:rPr lang="en"/>
              <a:t>synchronized</a:t>
            </a:r>
            <a:r>
              <a:rPr lang="en"/>
              <a:t> with only the origin (people didn’t travel much)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Accurate timekeeping needed to beat </a:t>
            </a:r>
            <a:r>
              <a:rPr lang="en"/>
              <a:t>the fastest method of relaying information, the… railroad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Telegraph utilized in 1852 by Greenwich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By 1855 everyone, even individuals, synchronize their clocks to railroad time, displayed at every train station</a:t>
            </a:r>
            <a:endParaRPr/>
          </a:p>
        </p:txBody>
      </p:sp>
      <p:pic>
        <p:nvPicPr>
          <p:cNvPr id="195" name="Google Shape;195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20926" y="1185954"/>
            <a:ext cx="4155351" cy="27715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Greenwich Mean Time</a:t>
            </a:r>
            <a:endParaRPr/>
          </a:p>
        </p:txBody>
      </p:sp>
      <p:sp>
        <p:nvSpPr>
          <p:cNvPr id="201" name="Google Shape;201;p35"/>
          <p:cNvSpPr txBox="1"/>
          <p:nvPr>
            <p:ph idx="1" type="body"/>
          </p:nvPr>
        </p:nvSpPr>
        <p:spPr>
          <a:xfrm>
            <a:off x="311700" y="1152475"/>
            <a:ext cx="5127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Local time dominated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Nautical measurements and </a:t>
            </a:r>
            <a:r>
              <a:rPr lang="en"/>
              <a:t>synchronized</a:t>
            </a:r>
            <a:r>
              <a:rPr lang="en"/>
              <a:t> railroad timetables </a:t>
            </a:r>
            <a:r>
              <a:rPr lang="en"/>
              <a:t>necessitated</a:t>
            </a:r>
            <a:r>
              <a:rPr lang="en"/>
              <a:t> a new system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International Meridian Conference of 1884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Greenwich adopted due to ubiquity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“Mean” indicates that local lengths differ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Timezones exist as whole numbers of hours from GMT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UTC is a modern update to GMT </a:t>
            </a:r>
            <a:r>
              <a:rPr lang="en"/>
              <a:t>incorporating</a:t>
            </a:r>
            <a:r>
              <a:rPr lang="en"/>
              <a:t> atomic clock measurements</a:t>
            </a:r>
            <a:endParaRPr/>
          </a:p>
        </p:txBody>
      </p:sp>
      <p:pic>
        <p:nvPicPr>
          <p:cNvPr id="202" name="Google Shape;202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38700" y="661263"/>
            <a:ext cx="3297553" cy="3820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Greenwich Time Signal (“pips”)</a:t>
            </a:r>
            <a:endParaRPr/>
          </a:p>
        </p:txBody>
      </p:sp>
      <p:sp>
        <p:nvSpPr>
          <p:cNvPr id="208" name="Google Shape;208;p3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Introduced in 1924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Replaced a telegraphed time signal, used by railroads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Sounds at the beginning of every hour on BBC radio stations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Still sounds today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Playing another sound at the same time is called “crashing the pips”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 September 2008 the pips drifted by 6 seconds, the fix was turning the machine off and on again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Additional pips added for leap seconds when they happen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Constant Length Second</a:t>
            </a:r>
            <a:endParaRPr/>
          </a:p>
        </p:txBody>
      </p:sp>
      <p:sp>
        <p:nvSpPr>
          <p:cNvPr id="214" name="Google Shape;214;p3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General Assembly of the International Astronomical Union of 1952 finally introduced a constant length second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Defined as a fraction of the length of 1900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Defined as 1/31,556,925.9747 of the tropical year for 1900 January 0 at 12 hours ephemeris time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Enshrined as a SI unit</a:t>
            </a:r>
            <a:endParaRPr/>
          </a:p>
        </p:txBody>
      </p:sp>
      <p:pic>
        <p:nvPicPr>
          <p:cNvPr id="215" name="Google Shape;215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60300" y="2515749"/>
            <a:ext cx="4572002" cy="2345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Atomic Clock</a:t>
            </a:r>
            <a:endParaRPr/>
          </a:p>
        </p:txBody>
      </p:sp>
      <p:sp>
        <p:nvSpPr>
          <p:cNvPr id="221" name="Google Shape;221;p38"/>
          <p:cNvSpPr txBox="1"/>
          <p:nvPr>
            <p:ph idx="1" type="body"/>
          </p:nvPr>
        </p:nvSpPr>
        <p:spPr>
          <a:xfrm>
            <a:off x="311700" y="1152475"/>
            <a:ext cx="46452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/>
          </a:bodyPr>
          <a:lstStyle/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James Clerk Maxwell suggested in 1879 that the period vibration of a quartz crystal could keep time</a:t>
            </a:r>
            <a:endParaRPr/>
          </a:p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Invented by Harold Lyons and the </a:t>
            </a:r>
            <a:r>
              <a:rPr lang="en"/>
              <a:t>U.S. National Bureau of Standards (now NIST) in 1949</a:t>
            </a:r>
            <a:endParaRPr/>
          </a:p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SI unit modified to “duration of 9,192,631,770 periods of the radiation corresponding to the transition between the two hyperfine levels of the unperturbed ground state of the Cs (Cesium) 133 atom”</a:t>
            </a:r>
            <a:endParaRPr/>
          </a:p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Loses less than one second in 138 million years</a:t>
            </a:r>
            <a:endParaRPr/>
          </a:p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So accurate that we need a better reading of gravity to adjust for general relativity</a:t>
            </a:r>
            <a:endParaRPr/>
          </a:p>
        </p:txBody>
      </p:sp>
      <p:pic>
        <p:nvPicPr>
          <p:cNvPr id="222" name="Google Shape;222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56900" y="1568036"/>
            <a:ext cx="3893151" cy="2585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TAI vs UTC</a:t>
            </a:r>
            <a:endParaRPr/>
          </a:p>
        </p:txBody>
      </p:sp>
      <p:sp>
        <p:nvSpPr>
          <p:cNvPr id="228" name="Google Shape;228;p39"/>
          <p:cNvSpPr txBox="1"/>
          <p:nvPr>
            <p:ph idx="1" type="body"/>
          </p:nvPr>
        </p:nvSpPr>
        <p:spPr>
          <a:xfrm>
            <a:off x="311700" y="1152475"/>
            <a:ext cx="4959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International Atomic Time (TAI): Weighted average of 450 atomic clocks, does not follow leap seconds, every day is exactly 86400 seconds so loses </a:t>
            </a:r>
            <a:r>
              <a:rPr lang="en"/>
              <a:t>synchronization</a:t>
            </a:r>
            <a:r>
              <a:rPr lang="en"/>
              <a:t> with earth’s rotation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Coordinated Universal Time (UTC): Follows leap seconds decided by committee, off by whole number from TAI</a:t>
            </a:r>
            <a:endParaRPr/>
          </a:p>
        </p:txBody>
      </p:sp>
      <p:pic>
        <p:nvPicPr>
          <p:cNvPr id="229" name="Google Shape;229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71302" y="1400727"/>
            <a:ext cx="3688025" cy="2342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4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 Broadcasting Stations</a:t>
            </a:r>
            <a:endParaRPr/>
          </a:p>
        </p:txBody>
      </p:sp>
      <p:sp>
        <p:nvSpPr>
          <p:cNvPr id="235" name="Google Shape;235;p4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Time from NPL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Broadcast from Anthorn Radio Station in the UK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Time derived from 3 atomic clocks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National time of the UK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WWV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Official time of the US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Transmitted in UTC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Located in Fort Collins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Run by NIST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Transferred</a:t>
            </a:r>
            <a:r>
              <a:rPr lang="en"/>
              <a:t> on a 60 kHz signal, too low to transfer anything but bits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Radio clocks can sync to this radio station</a:t>
            </a:r>
            <a:endParaRPr/>
          </a:p>
        </p:txBody>
      </p:sp>
      <p:pic>
        <p:nvPicPr>
          <p:cNvPr id="236" name="Google Shape;236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45050" y="1576675"/>
            <a:ext cx="3052000" cy="199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4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41"/>
          <p:cNvSpPr txBox="1"/>
          <p:nvPr>
            <p:ph idx="1" type="body"/>
          </p:nvPr>
        </p:nvSpPr>
        <p:spPr>
          <a:xfrm>
            <a:off x="311725" y="4584425"/>
            <a:ext cx="8520600" cy="49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https://wwv.mcodes.org/</a:t>
            </a:r>
            <a:r>
              <a:rPr lang="en"/>
              <a:t> </a:t>
            </a:r>
            <a:endParaRPr/>
          </a:p>
        </p:txBody>
      </p:sp>
      <p:pic>
        <p:nvPicPr>
          <p:cNvPr id="243" name="Google Shape;243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27625" y="67925"/>
            <a:ext cx="6488734" cy="451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Advent</a:t>
            </a:r>
            <a:endParaRPr/>
          </a:p>
        </p:txBody>
      </p:sp>
      <p:sp>
        <p:nvSpPr>
          <p:cNvPr id="68" name="Google Shape;68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Ancient Timekeeping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Those living near the equator relied more on the moon (lunar cycle) for timekeeping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Those living far from the equator relied more on the sun (solar year) for timekeeping, as growing seasons were more important to them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Gregorian Calendar comes from Babylonian, Egyptian, Jewish and Roman calendars</a:t>
            </a:r>
            <a:endParaRPr/>
          </a:p>
        </p:txBody>
      </p:sp>
      <p:pic>
        <p:nvPicPr>
          <p:cNvPr id="69" name="Google Shape;6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0025" y="2751375"/>
            <a:ext cx="2885900" cy="209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94375" y="2751375"/>
            <a:ext cx="2720365" cy="209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4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 Servers</a:t>
            </a:r>
            <a:endParaRPr/>
          </a:p>
        </p:txBody>
      </p:sp>
      <p:sp>
        <p:nvSpPr>
          <p:cNvPr id="249" name="Google Shape;249;p4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Delivers accurate time over the internet using Network Time Protocol (NTP)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Explicitly</a:t>
            </a:r>
            <a:r>
              <a:rPr lang="en"/>
              <a:t> does not use TCP, does not need to be contained within a packet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“Stratum” is the term for the closeness of a time server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From 1 to 15, 15 is most accurate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WWV Fort Collins is the main time server of the US</a:t>
            </a:r>
            <a:endParaRPr/>
          </a:p>
        </p:txBody>
      </p:sp>
      <p:pic>
        <p:nvPicPr>
          <p:cNvPr id="250" name="Google Shape;250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97325" y="2680899"/>
            <a:ext cx="4749349" cy="240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4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57" name="Google Shape;257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8259" y="0"/>
            <a:ext cx="8307482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4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Timezone</a:t>
            </a:r>
            <a:endParaRPr/>
          </a:p>
        </p:txBody>
      </p:sp>
      <p:sp>
        <p:nvSpPr>
          <p:cNvPr id="263" name="Google Shape;263;p4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IANA Time Zone Database (or the tz or zoneinfo or OlsonDB)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Records the timezone and DST of areas over time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Manually updated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Located under /usr/share/zoneinfo/ on Linux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Compiled from text files by zic (zone information compiler)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Offset from UTC</a:t>
            </a:r>
            <a:endParaRPr/>
          </a:p>
        </p:txBody>
      </p:sp>
      <p:pic>
        <p:nvPicPr>
          <p:cNvPr id="264" name="Google Shape;264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08673" y="2796950"/>
            <a:ext cx="4326651" cy="216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4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4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71" name="Google Shape;271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42479"/>
            <a:ext cx="9144003" cy="40585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4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4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78" name="Google Shape;278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7390"/>
            <a:ext cx="9144000" cy="49487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4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 </a:t>
            </a:r>
            <a:r>
              <a:rPr lang="en"/>
              <a:t>Synchronization</a:t>
            </a:r>
            <a:endParaRPr/>
          </a:p>
        </p:txBody>
      </p:sp>
      <p:sp>
        <p:nvSpPr>
          <p:cNvPr id="284" name="Google Shape;284;p4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Microprocessor contains embedded crystal oscillator (usually quartz) with a CMOS battery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Can survive being turned off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Synchronize</a:t>
            </a:r>
            <a:r>
              <a:rPr lang="en"/>
              <a:t> with time server at boot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Not as accurate as cesium atomic clocks, </a:t>
            </a:r>
            <a:r>
              <a:rPr lang="en"/>
              <a:t>hence</a:t>
            </a:r>
            <a:r>
              <a:rPr lang="en"/>
              <a:t> the need for </a:t>
            </a:r>
            <a:r>
              <a:rPr lang="en"/>
              <a:t>synchronization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SSL depends on time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sudo timedatectl set-local-rtc 1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4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Rollback Netcode</a:t>
            </a:r>
            <a:endParaRPr/>
          </a:p>
        </p:txBody>
      </p:sp>
      <p:sp>
        <p:nvSpPr>
          <p:cNvPr id="290" name="Google Shape;290;p4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Statistically guesses the next move by a player and “rolls back” inputs if they were incorrect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https://bymuno.com/post/rollback</a:t>
            </a:r>
            <a:r>
              <a:rPr lang="en"/>
              <a:t> </a:t>
            </a:r>
            <a:endParaRPr/>
          </a:p>
        </p:txBody>
      </p:sp>
      <p:pic>
        <p:nvPicPr>
          <p:cNvPr id="291" name="Google Shape;291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56475" y="2101875"/>
            <a:ext cx="3319475" cy="2766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4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68050" y="2101866"/>
            <a:ext cx="3319475" cy="27662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4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Clock Speed</a:t>
            </a:r>
            <a:endParaRPr/>
          </a:p>
        </p:txBody>
      </p:sp>
      <p:sp>
        <p:nvSpPr>
          <p:cNvPr id="298" name="Google Shape;298;p49"/>
          <p:cNvSpPr txBox="1"/>
          <p:nvPr>
            <p:ph idx="1" type="body"/>
          </p:nvPr>
        </p:nvSpPr>
        <p:spPr>
          <a:xfrm>
            <a:off x="311700" y="1152475"/>
            <a:ext cx="5195100" cy="387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Crystal oscillator (usually quartz) used to determine timing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Clock Distribution Network delivers the electrical signal across the board</a:t>
            </a:r>
            <a:endParaRPr/>
          </a:p>
          <a:p>
            <a:pPr indent="-304165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Can use up to 30% of the electricity of a large board</a:t>
            </a:r>
            <a:endParaRPr/>
          </a:p>
          <a:p>
            <a:pPr indent="-304165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Delivered as square wave</a:t>
            </a:r>
            <a:endParaRPr/>
          </a:p>
          <a:p>
            <a:pPr indent="-304165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Power saved through clock gating, disabling flip-flops</a:t>
            </a:r>
            <a:endParaRPr/>
          </a:p>
          <a:p>
            <a:pPr indent="-304165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“Perfect clock gating” is when every clock signal leads to a calculation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Calculations need to finish before next clock signal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Modern microprocessors use single phase</a:t>
            </a:r>
            <a:endParaRPr/>
          </a:p>
          <a:p>
            <a:pPr indent="-304165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2 phase and 4 phase (2 and 4 wires) have existed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Modern microprocessors apply a multiplier to the external clock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Microprocessors can handle clock variation</a:t>
            </a:r>
            <a:endParaRPr/>
          </a:p>
          <a:p>
            <a:pPr indent="-304165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“Static logic” devices can handle the clock being paused indefinitely (no lower limit)</a:t>
            </a:r>
            <a:endParaRPr/>
          </a:p>
        </p:txBody>
      </p:sp>
      <p:pic>
        <p:nvPicPr>
          <p:cNvPr id="299" name="Google Shape;299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90800" y="1276925"/>
            <a:ext cx="3452826" cy="2589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5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Clock Speeds</a:t>
            </a:r>
            <a:endParaRPr/>
          </a:p>
        </p:txBody>
      </p:sp>
      <p:sp>
        <p:nvSpPr>
          <p:cNvPr id="305" name="Google Shape;305;p50"/>
          <p:cNvSpPr txBox="1"/>
          <p:nvPr>
            <p:ph idx="1" type="body"/>
          </p:nvPr>
        </p:nvSpPr>
        <p:spPr>
          <a:xfrm>
            <a:off x="311700" y="1152475"/>
            <a:ext cx="4803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Z1, first fully mechanical analog computer: 1 Hz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Z3: 5 - 10 Hz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ENIAC: 100 kHz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Altair 8800: 2 MHz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IBM PC: 4.77 MHz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Intel P5 Pentium: 100 MHz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Intel Pentium 4: 3 GHz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(Overclocked) Intel Core i9-13900K: 9.008 GHz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Frontier, world’s fastest supercomputer: 1.62 GHz</a:t>
            </a:r>
            <a:endParaRPr/>
          </a:p>
        </p:txBody>
      </p:sp>
      <p:pic>
        <p:nvPicPr>
          <p:cNvPr id="306" name="Google Shape;306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61725" y="1408663"/>
            <a:ext cx="4129249" cy="2326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5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NTSC vs PAL</a:t>
            </a:r>
            <a:endParaRPr/>
          </a:p>
        </p:txBody>
      </p:sp>
      <p:sp>
        <p:nvSpPr>
          <p:cNvPr id="312" name="Google Shape;312;p5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CPU clock and video clock </a:t>
            </a:r>
            <a:r>
              <a:rPr lang="en"/>
              <a:t>derived</a:t>
            </a:r>
            <a:r>
              <a:rPr lang="en"/>
              <a:t> from frequency of power supply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60 Hz in US + Japan, 50 Hz in EU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NTSC is 8% faster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Some video games fail to account for this difference or change the music speed</a:t>
            </a:r>
            <a:endParaRPr/>
          </a:p>
        </p:txBody>
      </p:sp>
      <p:pic>
        <p:nvPicPr>
          <p:cNvPr id="313" name="Google Shape;313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1700" y="2472550"/>
            <a:ext cx="3571601" cy="2320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63900" y="2402325"/>
            <a:ext cx="3542070" cy="2461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Advent</a:t>
            </a:r>
            <a:endParaRPr/>
          </a:p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Babylonian time</a:t>
            </a:r>
            <a:endParaRPr/>
          </a:p>
          <a:p>
            <a:pPr indent="-310832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750 BC to 75 AD</a:t>
            </a:r>
            <a:endParaRPr/>
          </a:p>
          <a:p>
            <a:pPr indent="-310832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Day divided into 12 “beru”, approximately 30° of sun movement, with 6 in the day and 6 at night</a:t>
            </a:r>
            <a:endParaRPr/>
          </a:p>
          <a:p>
            <a:pPr indent="-310832" lvl="2" marL="1371600" rtl="0" algn="l">
              <a:spcBef>
                <a:spcPts val="0"/>
              </a:spcBef>
              <a:spcAft>
                <a:spcPts val="0"/>
              </a:spcAft>
              <a:buSzPct val="100000"/>
              <a:buChar char="■"/>
            </a:pPr>
            <a:r>
              <a:rPr lang="en"/>
              <a:t>The length of an hour therefore varied over the year (temporal hour)</a:t>
            </a:r>
            <a:endParaRPr/>
          </a:p>
          <a:p>
            <a:pPr indent="-310832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“us” was the unit for 1 degree of sun movement</a:t>
            </a:r>
            <a:endParaRPr/>
          </a:p>
          <a:p>
            <a:pPr indent="-310832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“S</a:t>
            </a:r>
            <a:r>
              <a:rPr lang="en"/>
              <a:t>exagesimal” system</a:t>
            </a:r>
            <a:endParaRPr/>
          </a:p>
          <a:p>
            <a:pPr indent="-310832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Extremely accurate measurements of the moon taken to determine when the next month starts</a:t>
            </a:r>
            <a:endParaRPr/>
          </a:p>
          <a:p>
            <a:pPr indent="-310832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Administrative calendar used for planning into the future</a:t>
            </a:r>
            <a:endParaRPr/>
          </a:p>
          <a:p>
            <a:pPr indent="-310832" lvl="2" marL="1371600" rtl="0" algn="l">
              <a:spcBef>
                <a:spcPts val="0"/>
              </a:spcBef>
              <a:spcAft>
                <a:spcPts val="0"/>
              </a:spcAft>
              <a:buSzPct val="100000"/>
              <a:buChar char="■"/>
            </a:pPr>
            <a:r>
              <a:rPr lang="en"/>
              <a:t>12 months of exactly 30 days each</a:t>
            </a:r>
            <a:endParaRPr/>
          </a:p>
          <a:p>
            <a:pPr indent="-310832" lvl="2" marL="1371600" rtl="0" algn="l">
              <a:spcBef>
                <a:spcPts val="0"/>
              </a:spcBef>
              <a:spcAft>
                <a:spcPts val="0"/>
              </a:spcAft>
              <a:buSzPct val="100000"/>
              <a:buChar char="■"/>
            </a:pPr>
            <a:r>
              <a:rPr lang="en"/>
              <a:t>Assumption that each month starts with a new moon</a:t>
            </a:r>
            <a:endParaRPr/>
          </a:p>
          <a:p>
            <a:pPr indent="-310832" lvl="2" marL="1371600" rtl="0" algn="l">
              <a:spcBef>
                <a:spcPts val="0"/>
              </a:spcBef>
              <a:spcAft>
                <a:spcPts val="0"/>
              </a:spcAft>
              <a:buSzPct val="100000"/>
              <a:buChar char="■"/>
            </a:pPr>
            <a:r>
              <a:rPr lang="en"/>
              <a:t>Every 4th month, on the 15th, astronomical measurements were taken to see if day linear interpolation was </a:t>
            </a:r>
            <a:r>
              <a:rPr lang="en"/>
              <a:t>necessary</a:t>
            </a:r>
            <a:r>
              <a:rPr lang="en"/>
              <a:t> to ensure the next month started with a new moon</a:t>
            </a:r>
            <a:endParaRPr/>
          </a:p>
          <a:p>
            <a:pPr indent="-310832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Lunisolar calendar does no linear interpolation, instead uses 7 leap months inserted in regular spots in a 19 solar year interval, called the “Cycle of Meton”</a:t>
            </a:r>
            <a:endParaRPr/>
          </a:p>
          <a:p>
            <a:pPr indent="-310832" lvl="2" marL="1371600" rtl="0" algn="l">
              <a:spcBef>
                <a:spcPts val="0"/>
              </a:spcBef>
              <a:spcAft>
                <a:spcPts val="0"/>
              </a:spcAft>
              <a:buSzPct val="100000"/>
              <a:buChar char="■"/>
            </a:pPr>
            <a:r>
              <a:rPr lang="en"/>
              <a:t>Off by 2 hours every 19 years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5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Lag</a:t>
            </a:r>
            <a:endParaRPr/>
          </a:p>
        </p:txBody>
      </p:sp>
      <p:sp>
        <p:nvSpPr>
          <p:cNvPr id="320" name="Google Shape;320;p5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Physics calculations may choose to adapt to lag to make game appear to play the same speed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Changing mechanics based on lag allows for exploits</a:t>
            </a:r>
            <a:endParaRPr/>
          </a:p>
        </p:txBody>
      </p:sp>
      <p:pic>
        <p:nvPicPr>
          <p:cNvPr id="321" name="Google Shape;321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33650" y="2469350"/>
            <a:ext cx="4076701" cy="2293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5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GPS Timing</a:t>
            </a:r>
            <a:endParaRPr/>
          </a:p>
        </p:txBody>
      </p:sp>
      <p:sp>
        <p:nvSpPr>
          <p:cNvPr id="327" name="Google Shape;327;p53"/>
          <p:cNvSpPr txBox="1"/>
          <p:nvPr>
            <p:ph idx="1" type="body"/>
          </p:nvPr>
        </p:nvSpPr>
        <p:spPr>
          <a:xfrm>
            <a:off x="311700" y="1152475"/>
            <a:ext cx="2918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0000" lnSpcReduction="10000"/>
          </a:bodyPr>
          <a:lstStyle/>
          <a:p>
            <a:pPr indent="-30861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GPS satellites themselves contain atomic clocks</a:t>
            </a:r>
            <a:endParaRPr/>
          </a:p>
          <a:p>
            <a:pPr indent="-290830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Time is required to determine GPS location</a:t>
            </a:r>
            <a:endParaRPr/>
          </a:p>
          <a:p>
            <a:pPr indent="-30861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Does not account for leap seconds</a:t>
            </a:r>
            <a:endParaRPr/>
          </a:p>
          <a:p>
            <a:pPr indent="-290830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Is currently 19 seconds ahead</a:t>
            </a:r>
            <a:endParaRPr/>
          </a:p>
          <a:p>
            <a:pPr indent="-30861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Special relativity (orbital speed) means the atomic clocks on </a:t>
            </a:r>
            <a:r>
              <a:rPr lang="en"/>
              <a:t>board</a:t>
            </a:r>
            <a:r>
              <a:rPr lang="en"/>
              <a:t> are -7.2 μs off per day</a:t>
            </a:r>
            <a:endParaRPr/>
          </a:p>
          <a:p>
            <a:pPr indent="-30861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General relativity (gravity) means the atomic clocks on board are +45.8 μs off per day</a:t>
            </a:r>
            <a:endParaRPr/>
          </a:p>
          <a:p>
            <a:pPr indent="-30861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Without changes this would cause measurements to be off by 11.4 km per day</a:t>
            </a:r>
            <a:endParaRPr/>
          </a:p>
        </p:txBody>
      </p:sp>
      <p:pic>
        <p:nvPicPr>
          <p:cNvPr id="328" name="Google Shape;328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82060" y="0"/>
            <a:ext cx="5861929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5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Timestamping</a:t>
            </a:r>
            <a:endParaRPr/>
          </a:p>
        </p:txBody>
      </p:sp>
      <p:sp>
        <p:nvSpPr>
          <p:cNvPr id="334" name="Google Shape;334;p5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First timestamps were used as proof of knowledge of something without revealing it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Robert Hooke revealed Hooke's law in 1660 with the anagram “ceiiinosssttuv”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Still used today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Trusted timestamp: Timestamp hashed with the content of the file by a third party</a:t>
            </a:r>
            <a:endParaRPr/>
          </a:p>
        </p:txBody>
      </p:sp>
      <p:pic>
        <p:nvPicPr>
          <p:cNvPr id="335" name="Google Shape;335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69313" y="2394725"/>
            <a:ext cx="3205376" cy="1068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5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Game Releases</a:t>
            </a:r>
            <a:endParaRPr/>
          </a:p>
        </p:txBody>
      </p:sp>
      <p:sp>
        <p:nvSpPr>
          <p:cNvPr id="341" name="Google Shape;341;p5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Australia gets Super Mario Wonder early (released at midnight local time)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Local time: </a:t>
            </a:r>
            <a:r>
              <a:rPr lang="en"/>
              <a:t>Fallout 4, Pokémon Go, ACNH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Global time: SSBU</a:t>
            </a:r>
            <a:endParaRPr/>
          </a:p>
        </p:txBody>
      </p:sp>
      <p:pic>
        <p:nvPicPr>
          <p:cNvPr id="342" name="Google Shape;342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5562" y="2310250"/>
            <a:ext cx="4572877" cy="2572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5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High Frequency Trading</a:t>
            </a:r>
            <a:endParaRPr/>
          </a:p>
        </p:txBody>
      </p:sp>
      <p:sp>
        <p:nvSpPr>
          <p:cNvPr id="348" name="Google Shape;348;p5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Spread Networks built $300 million cable from NYC to Chicago to reduce latency from 16 ms to 13 ms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Every HFT firm had to be on this line or they could not compete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Current record is 8.1 ms by sending microwaves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NY Stock Exchange creates miles of loops of wire to *increase* latency</a:t>
            </a:r>
            <a:endParaRPr/>
          </a:p>
        </p:txBody>
      </p:sp>
      <p:pic>
        <p:nvPicPr>
          <p:cNvPr id="349" name="Google Shape;349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9574" y="2869250"/>
            <a:ext cx="3678499" cy="187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26525" y="2869250"/>
            <a:ext cx="4031251" cy="2267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5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ISO 8601</a:t>
            </a:r>
            <a:endParaRPr/>
          </a:p>
        </p:txBody>
      </p:sp>
      <p:sp>
        <p:nvSpPr>
          <p:cNvPr id="356" name="Google Shape;356;p57"/>
          <p:cNvSpPr txBox="1"/>
          <p:nvPr>
            <p:ph idx="1" type="body"/>
          </p:nvPr>
        </p:nvSpPr>
        <p:spPr>
          <a:xfrm>
            <a:off x="311700" y="1152475"/>
            <a:ext cx="53265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International date standard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2024-02-26T23:16:19Z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2024‐057 is the Ordinal date, formerly known as the “Julian date” or JDATE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Designed to be sortable by text sorting algorithms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May 20th, 1875 used as reference date but can support dates back to October 15th, 1582, introduction of Gregorian</a:t>
            </a:r>
            <a:endParaRPr/>
          </a:p>
          <a:p>
            <a:pPr indent="-310832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Dates before this not allowed but proleptic Gregorian calendar can be arranged with the </a:t>
            </a:r>
            <a:r>
              <a:rPr lang="en"/>
              <a:t>receiving</a:t>
            </a:r>
            <a:r>
              <a:rPr lang="en"/>
              <a:t> party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4 digit year required for Y2K problem but additional digits are allowed if prepended with “+”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Durations: P3Y6M4DT12H30M5S</a:t>
            </a:r>
            <a:endParaRPr/>
          </a:p>
        </p:txBody>
      </p:sp>
      <p:pic>
        <p:nvPicPr>
          <p:cNvPr id="357" name="Google Shape;357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16075" y="2000423"/>
            <a:ext cx="3427925" cy="114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5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Unix Time</a:t>
            </a:r>
            <a:endParaRPr/>
          </a:p>
        </p:txBody>
      </p:sp>
      <p:sp>
        <p:nvSpPr>
          <p:cNvPr id="363" name="Google Shape;363;p58"/>
          <p:cNvSpPr txBox="1"/>
          <p:nvPr>
            <p:ph idx="1" type="body"/>
          </p:nvPr>
        </p:nvSpPr>
        <p:spPr>
          <a:xfrm>
            <a:off x="311700" y="1152475"/>
            <a:ext cx="3739500" cy="385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Like TAI, each day is exactly 86400 seconds, but respects leap seconds</a:t>
            </a:r>
            <a:endParaRPr/>
          </a:p>
          <a:p>
            <a:pPr indent="-304165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Timestamp repeated or jumped ahead depending on the type of leap second on the first second of the year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Intended to be </a:t>
            </a:r>
            <a:r>
              <a:rPr lang="en"/>
              <a:t>convertible</a:t>
            </a:r>
            <a:r>
              <a:rPr lang="en"/>
              <a:t> back into UTC time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Can use TIME_OOP constant to check if currently in a leap second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Leap second is the same length as a SI second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Negative values used before 1970</a:t>
            </a:r>
            <a:endParaRPr/>
          </a:p>
          <a:p>
            <a:pPr indent="-304165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Generally encoded as signed but POSIX does not require it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1970 selected arbitrarily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Standard loophole allows POSIX systems to use different methods</a:t>
            </a:r>
            <a:endParaRPr/>
          </a:p>
        </p:txBody>
      </p:sp>
      <p:pic>
        <p:nvPicPr>
          <p:cNvPr id="364" name="Google Shape;364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27275" y="2563425"/>
            <a:ext cx="5316724" cy="1004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27275" y="1575779"/>
            <a:ext cx="5316723" cy="10499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5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Leap second handling</a:t>
            </a:r>
            <a:endParaRPr/>
          </a:p>
        </p:txBody>
      </p:sp>
      <p:sp>
        <p:nvSpPr>
          <p:cNvPr id="371" name="Google Shape;371;p59"/>
          <p:cNvSpPr txBox="1"/>
          <p:nvPr>
            <p:ph idx="1" type="body"/>
          </p:nvPr>
        </p:nvSpPr>
        <p:spPr>
          <a:xfrm>
            <a:off x="311700" y="1152475"/>
            <a:ext cx="4169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Postgres doesn’t account for leap seconds</a:t>
            </a:r>
            <a:endParaRPr/>
          </a:p>
          <a:p>
            <a:pPr indent="-304165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Ex: Adding 1 second to the second before a leap second doesn’t work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Windows Time service doesn’t listen for leap second indicator</a:t>
            </a:r>
            <a:endParaRPr/>
          </a:p>
          <a:p>
            <a:pPr indent="-304165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Will be out of date until </a:t>
            </a:r>
            <a:r>
              <a:rPr lang="en"/>
              <a:t>synchronized</a:t>
            </a:r>
            <a:r>
              <a:rPr lang="en"/>
              <a:t> against NTP again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Google does leap “smear”</a:t>
            </a:r>
            <a:endParaRPr/>
          </a:p>
          <a:p>
            <a:pPr indent="-304165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Bypasses problems with multiple seconds having the same value</a:t>
            </a:r>
            <a:endParaRPr/>
          </a:p>
          <a:p>
            <a:pPr indent="-304165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Broke servers in 2005</a:t>
            </a:r>
            <a:endParaRPr/>
          </a:p>
          <a:p>
            <a:pPr indent="-304165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Over the course of the day before the leap second their NTP servers increase the length of a second slightly</a:t>
            </a:r>
            <a:endParaRPr/>
          </a:p>
          <a:p>
            <a:pPr indent="-304165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Centered on smear</a:t>
            </a:r>
            <a:endParaRPr/>
          </a:p>
        </p:txBody>
      </p:sp>
      <p:pic>
        <p:nvPicPr>
          <p:cNvPr id="372" name="Google Shape;372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80788" y="494288"/>
            <a:ext cx="4581525" cy="1914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18725" y="2533213"/>
            <a:ext cx="1984809" cy="24298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6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Lifetime of Storage Mediums</a:t>
            </a:r>
            <a:endParaRPr/>
          </a:p>
        </p:txBody>
      </p:sp>
      <p:sp>
        <p:nvSpPr>
          <p:cNvPr id="379" name="Google Shape;379;p60"/>
          <p:cNvSpPr txBox="1"/>
          <p:nvPr>
            <p:ph idx="1" type="body"/>
          </p:nvPr>
        </p:nvSpPr>
        <p:spPr>
          <a:xfrm>
            <a:off x="311700" y="1152475"/>
            <a:ext cx="5658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HDDs last longer than SSDs generally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Github Arctic Code Vault stores on film for maximum </a:t>
            </a:r>
            <a:r>
              <a:rPr lang="en"/>
              <a:t>longevity</a:t>
            </a:r>
            <a:endParaRPr/>
          </a:p>
        </p:txBody>
      </p:sp>
      <p:pic>
        <p:nvPicPr>
          <p:cNvPr id="380" name="Google Shape;380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07734" y="-2152201"/>
            <a:ext cx="3036274" cy="9447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58125" y="2705100"/>
            <a:ext cx="3149600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p6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2912458"/>
            <a:ext cx="3036273" cy="20236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6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Y2K</a:t>
            </a:r>
            <a:endParaRPr/>
          </a:p>
        </p:txBody>
      </p:sp>
      <p:sp>
        <p:nvSpPr>
          <p:cNvPr id="388" name="Google Shape;388;p61"/>
          <p:cNvSpPr txBox="1"/>
          <p:nvPr>
            <p:ph idx="1" type="body"/>
          </p:nvPr>
        </p:nvSpPr>
        <p:spPr>
          <a:xfrm>
            <a:off x="311700" y="1152475"/>
            <a:ext cx="4495800" cy="39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US Deputy Secretary of Defense: “The Y2K problem is the electronic equivalent of the El Niño”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Solutions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Date expansion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1999 -&gt; 2000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Date windowing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XX99 -&gt; XX00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Date compression (bitwise)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31 Dec 1999: 0xBF 0xDD 0xBB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 Jan 2000: 0x20 0x71 0x0F</a:t>
            </a:r>
            <a:endParaRPr/>
          </a:p>
        </p:txBody>
      </p:sp>
      <p:pic>
        <p:nvPicPr>
          <p:cNvPr id="389" name="Google Shape;389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07500" y="1243013"/>
            <a:ext cx="4019550" cy="2657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Advent</a:t>
            </a:r>
            <a:endParaRPr/>
          </a:p>
        </p:txBody>
      </p:sp>
      <p:sp>
        <p:nvSpPr>
          <p:cNvPr id="82" name="Google Shape;82;p17"/>
          <p:cNvSpPr txBox="1"/>
          <p:nvPr>
            <p:ph idx="1" type="body"/>
          </p:nvPr>
        </p:nvSpPr>
        <p:spPr>
          <a:xfrm>
            <a:off x="311700" y="1152475"/>
            <a:ext cx="49197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Described in the MUL.APIN, in the British Museum</a:t>
            </a:r>
            <a:endParaRPr/>
          </a:p>
          <a:p>
            <a:pPr indent="-310832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Over 60 copies were made (a lot when each one is a rock tablet)</a:t>
            </a:r>
            <a:endParaRPr/>
          </a:p>
          <a:p>
            <a:pPr indent="-310832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No known author</a:t>
            </a:r>
            <a:endParaRPr/>
          </a:p>
          <a:p>
            <a:pPr indent="-310832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“In Du'uzu (IV), on the 15th day, the Arrow, the Snake, and the Lion appear and the daytime watch is 4 minas, the night-time watch 2 minas. (91) In Tašritu (VII), on the 15th day, the Scales, the Wild Dog, the Mouse, and the Dog apear, and the daytime watch is 3 minas, the night-time watch is 3 minas. In Ṭebetu (X), on the 15th day, the Swallow—the Swallow, the IM.ŠEŠ-star—appears at sunrise and the Arrow appears in the evening, and the daytime watch is 2 minas, the night-time watch 4 minas.”</a:t>
            </a:r>
            <a:endParaRPr/>
          </a:p>
        </p:txBody>
      </p:sp>
      <p:pic>
        <p:nvPicPr>
          <p:cNvPr id="83" name="Google Shape;8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50958" y="0"/>
            <a:ext cx="369303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6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Y2K38</a:t>
            </a:r>
            <a:endParaRPr/>
          </a:p>
        </p:txBody>
      </p:sp>
      <p:sp>
        <p:nvSpPr>
          <p:cNvPr id="395" name="Google Shape;395;p62"/>
          <p:cNvSpPr txBox="1"/>
          <p:nvPr>
            <p:ph idx="1" type="body"/>
          </p:nvPr>
        </p:nvSpPr>
        <p:spPr>
          <a:xfrm>
            <a:off x="311700" y="1152475"/>
            <a:ext cx="4056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03:14:07 UTC on 19 January 2038</a:t>
            </a:r>
            <a:endParaRPr/>
          </a:p>
          <a:p>
            <a:pPr indent="-304165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Signed date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06:28:15 UTC on </a:t>
            </a:r>
            <a:r>
              <a:rPr lang="en"/>
              <a:t>7 February 2106</a:t>
            </a:r>
            <a:endParaRPr/>
          </a:p>
          <a:p>
            <a:pPr indent="-304165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Unsigned date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Can’t retroactively fix binaries that use signed 32 bit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Java uses 64 bit millisecond timestamps, will work for 292 million years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Ext4 and XFS filesystems add 2 bits for “extended” timestamps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Linux used 64 bits for 64 bit systems, only switched to 64 bit on 32 bit systems in 2020</a:t>
            </a:r>
            <a:endParaRPr/>
          </a:p>
        </p:txBody>
      </p:sp>
      <p:pic>
        <p:nvPicPr>
          <p:cNvPr id="396" name="Google Shape;396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998825"/>
            <a:ext cx="4194474" cy="3145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6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End of Days</a:t>
            </a:r>
            <a:endParaRPr/>
          </a:p>
        </p:txBody>
      </p:sp>
      <p:sp>
        <p:nvSpPr>
          <p:cNvPr id="402" name="Google Shape;402;p63"/>
          <p:cNvSpPr txBox="1"/>
          <p:nvPr>
            <p:ph idx="1" type="body"/>
          </p:nvPr>
        </p:nvSpPr>
        <p:spPr>
          <a:xfrm>
            <a:off x="311700" y="1152475"/>
            <a:ext cx="40197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Y10K: 5 digit years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Excel doesn’t support them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30,828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Windows will not boot, stores number of 100ns intervals since 1601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13 September, AD 275,760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Javascript doesn’t support them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Sunday, 4 December, AD 292,277,026,596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64 bit Unix Timestamps overflow</a:t>
            </a:r>
            <a:endParaRPr/>
          </a:p>
        </p:txBody>
      </p:sp>
      <p:pic>
        <p:nvPicPr>
          <p:cNvPr id="403" name="Google Shape;403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65425" y="1653940"/>
            <a:ext cx="4466875" cy="18356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Egyptian time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Initially a lunar calendar, based on the new moon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Months named after their feasts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Month of Thoth intercalculated every few years to keep year in line with agricultural seasons and feasts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New Year’s Day signaled by rising of Sirius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Egyptian Civil Calendar introduced later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365 days with 12 months of 30 days, 5 epagomenal days (outside the year) inserted at the end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No leap day to correct for slippage of 1 day every 4 years (Sothic cycle)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No care taken to align with lunar cycles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Caesar’s hobby, the Julian Calendar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Adapted from the Egyptian calendar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Distributed the 5 epagomenal days among the months to preserve the kalends, nones, and ides (derived from the new moon, the first-quarter moon, and the full moon) holidays in each month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Leap day was added by repeating </a:t>
            </a:r>
            <a:r>
              <a:rPr lang="en"/>
              <a:t>February</a:t>
            </a:r>
            <a:r>
              <a:rPr lang="en"/>
              <a:t> 24th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Thus 46 BC became the longest year in history (446 days)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Following Caesar’s assaination, the priests mistakenly added the leap day every 3 days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Emperor</a:t>
            </a:r>
            <a:r>
              <a:rPr lang="en"/>
              <a:t> Augustus had to suspend leap days for a few decades to fix this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21"/>
          <p:cNvSpPr txBox="1"/>
          <p:nvPr>
            <p:ph idx="1" type="body"/>
          </p:nvPr>
        </p:nvSpPr>
        <p:spPr>
          <a:xfrm>
            <a:off x="311700" y="1152475"/>
            <a:ext cx="52053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Gregorian calendar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Ordered by </a:t>
            </a:r>
            <a:r>
              <a:rPr lang="en"/>
              <a:t>Pope Gregory XIII in 1582 to correct date of Easter, which depended on the Spring Equinox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“</a:t>
            </a:r>
            <a:r>
              <a:rPr lang="en"/>
              <a:t>Every year that is exactly divisible by four is a leap year, except for years that are exactly divisible by 100, but these centurial years are leap years if they are exactly divisible by 400”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Catholic church had no authority to change civil calendar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Protestants objected to changing their calendar to one made by the catholic church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Hours were still not equinoctial (always the same length)</a:t>
            </a:r>
            <a:endParaRPr/>
          </a:p>
        </p:txBody>
      </p:sp>
      <p:pic>
        <p:nvPicPr>
          <p:cNvPr id="108" name="Google Shape;10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18175" y="661263"/>
            <a:ext cx="2714122" cy="3820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